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108"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2853C9E2-BA4A-4FCB-BBA1-CE5E7F696C69}" type="datetimeFigureOut">
              <a:rPr lang="en-US" smtClean="0"/>
              <a:t>7/7/2015</a:t>
            </a:fld>
            <a:endParaRPr lang="en-US"/>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A8A3E302-CC59-46B2-AA31-5232E9E4C85C}" type="slidenum">
              <a:rPr lang="en-US" smtClean="0"/>
              <a:t>‹#›</a:t>
            </a:fld>
            <a:endParaRPr lang="en-US"/>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3535205"/>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4294967295"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53C9E2-BA4A-4FCB-BBA1-CE5E7F696C6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2681687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2853C9E2-BA4A-4FCB-BBA1-CE5E7F696C69}" type="datetimeFigureOut">
              <a:rPr lang="en-US" smtClean="0"/>
              <a:t>7/7/2015</a:t>
            </a:fld>
            <a:endParaRPr lang="en-US"/>
          </a:p>
        </p:txBody>
      </p:sp>
      <p:sp>
        <p:nvSpPr>
          <p:cNvPr id="5" name="Footer Placeholder 4"/>
          <p:cNvSpPr>
            <a:spLocks noGrp="1"/>
          </p:cNvSpPr>
          <p:nvPr>
            <p:ph type="ftr" sz="quarter" idx="11"/>
          </p:nvPr>
        </p:nvSpPr>
        <p:spPr>
          <a:xfrm>
            <a:off x="6536187" y="6315949"/>
            <a:ext cx="3814856" cy="365125"/>
          </a:xfrm>
        </p:spPr>
        <p:txBody>
          <a:bodyPr/>
          <a:lstStyle/>
          <a:p>
            <a:endParaRPr lang="en-US"/>
          </a:p>
        </p:txBody>
      </p:sp>
      <p:sp>
        <p:nvSpPr>
          <p:cNvPr id="6" name="Slide Number Placeholder 5"/>
          <p:cNvSpPr>
            <a:spLocks noGrp="1"/>
          </p:cNvSpPr>
          <p:nvPr>
            <p:ph type="sldNum" sz="quarter" idx="12"/>
          </p:nvPr>
        </p:nvSpPr>
        <p:spPr>
          <a:xfrm>
            <a:off x="11784011" y="5607592"/>
            <a:ext cx="407988" cy="365125"/>
          </a:xfrm>
        </p:spPr>
        <p:txBody>
          <a:bodyPr/>
          <a:lstStyle/>
          <a:p>
            <a:fld id="{A8A3E302-CC59-46B2-AA31-5232E9E4C85C}" type="slidenum">
              <a:rPr lang="en-US" smtClean="0"/>
              <a:t>‹#›</a:t>
            </a:fld>
            <a:endParaRPr lang="en-US"/>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292052"/>
      </p:ext>
    </p:extLst>
  </p:cSld>
  <p:clrMapOvr>
    <a:masterClrMapping/>
  </p:clrMapOvr>
  <p:extLst mod="1">
    <p:ext uri="{DCECCB84-F9BA-43D5-87BE-67443E8EF086}">
      <p15:sldGuideLst xmlns:p15="http://schemas.microsoft.com/office/powerpoint/2012/main">
        <p15:guide id="4294967295"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53C9E2-BA4A-4FCB-BBA1-CE5E7F696C6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709002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2853C9E2-BA4A-4FCB-BBA1-CE5E7F696C69}" type="datetimeFigureOut">
              <a:rPr lang="en-US" smtClean="0"/>
              <a:t>7/7/2015</a:t>
            </a:fld>
            <a:endParaRPr lang="en-US"/>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A8A3E302-CC59-46B2-AA31-5232E9E4C85C}" type="slidenum">
              <a:rPr lang="en-US" smtClean="0"/>
              <a:t>‹#›</a:t>
            </a:fld>
            <a:endParaRPr lang="en-US"/>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3476826"/>
      </p:ext>
    </p:extLst>
  </p:cSld>
  <p:clrMapOvr>
    <a:masterClrMapping/>
  </p:clrMapOvr>
  <p:extLst mod="1">
    <p:ext uri="{DCECCB84-F9BA-43D5-87BE-67443E8EF086}">
      <p15:sldGuideLst xmlns:p15="http://schemas.microsoft.com/office/powerpoint/2012/main">
        <p15:guide id="4294967295"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53C9E2-BA4A-4FCB-BBA1-CE5E7F696C6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1785213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53C9E2-BA4A-4FCB-BBA1-CE5E7F696C69}" type="datetimeFigureOut">
              <a:rPr lang="en-US" smtClean="0"/>
              <a:t>7/7/2015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3304727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53C9E2-BA4A-4FCB-BBA1-CE5E7F696C69}" type="datetimeFigureOut">
              <a:rPr lang="en-US" smtClean="0"/>
              <a:t>7/7/2015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1326965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53C9E2-BA4A-4FCB-BBA1-CE5E7F696C69}" type="datetimeFigureOut">
              <a:rPr lang="en-US" smtClean="0"/>
              <a:t>7/7/2015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3580792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53C9E2-BA4A-4FCB-BBA1-CE5E7F696C6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291924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53C9E2-BA4A-4FCB-BBA1-CE5E7F696C6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3E302-CC59-46B2-AA31-5232E9E4C85C}" type="slidenum">
              <a:rPr lang="en-US" smtClean="0"/>
              <a:t>‹#›</a:t>
            </a:fld>
            <a:endParaRPr lang="en-US"/>
          </a:p>
        </p:txBody>
      </p:sp>
    </p:spTree>
    <p:extLst>
      <p:ext uri="{BB962C8B-B14F-4D97-AF65-F5344CB8AC3E}">
        <p14:creationId xmlns:p14="http://schemas.microsoft.com/office/powerpoint/2010/main" val="1335184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2853C9E2-BA4A-4FCB-BBA1-CE5E7F696C69}" type="datetimeFigureOut">
              <a:rPr lang="en-US" smtClean="0"/>
              <a:t>7/7/2015</a:t>
            </a:fld>
            <a:endParaRPr lang="en-US"/>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A8A3E302-CC59-46B2-AA31-5232E9E4C85C}" type="slidenum">
              <a:rPr lang="en-US" smtClean="0"/>
              <a:t>‹#›</a:t>
            </a:fld>
            <a:endParaRPr lang="en-US"/>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86056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2832">
          <p15:clr>
            <a:srgbClr val="F26B43"/>
          </p15:clr>
        </p15:guide>
        <p15:guide id="4294967295" pos="480">
          <p15:clr>
            <a:srgbClr val="F26B43"/>
          </p15:clr>
        </p15:guide>
        <p15:guide id="4294967295" orient="horz" pos="432">
          <p15:clr>
            <a:srgbClr val="F26B43"/>
          </p15:clr>
        </p15:guide>
        <p15:guide id="4294967295" pos="7200">
          <p15:clr>
            <a:srgbClr val="F26B43"/>
          </p15:clr>
        </p15:guide>
        <p15:guide id="429496729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dirty="0" smtClean="0"/>
              <a:t>The Electoral College</a:t>
            </a:r>
            <a:endParaRPr lang="en-US" sz="6600" dirty="0"/>
          </a:p>
        </p:txBody>
      </p:sp>
      <p:sp>
        <p:nvSpPr>
          <p:cNvPr id="3" name="Subtitle 2"/>
          <p:cNvSpPr>
            <a:spLocks noGrp="1"/>
          </p:cNvSpPr>
          <p:nvPr>
            <p:ph type="subTitle" idx="1"/>
          </p:nvPr>
        </p:nvSpPr>
        <p:spPr/>
        <p:txBody>
          <a:bodyPr/>
          <a:lstStyle/>
          <a:p>
            <a:r>
              <a:rPr lang="en-US" dirty="0" smtClean="0"/>
              <a:t>A Worksheet About How to Win the Presidency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7185" y="1017168"/>
            <a:ext cx="4792802" cy="5100987"/>
          </a:xfrm>
          <a:prstGeom prst="rect">
            <a:avLst/>
          </a:prstGeom>
        </p:spPr>
      </p:pic>
    </p:spTree>
    <p:extLst>
      <p:ext uri="{BB962C8B-B14F-4D97-AF65-F5344CB8AC3E}">
        <p14:creationId xmlns:p14="http://schemas.microsoft.com/office/powerpoint/2010/main" val="3157556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Winner Take All System Distorts the Popular Vote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54872" y="559678"/>
            <a:ext cx="5912066" cy="3838901"/>
          </a:xfrm>
        </p:spPr>
      </p:pic>
      <p:sp>
        <p:nvSpPr>
          <p:cNvPr id="5" name="Rounded Rectangle 4"/>
          <p:cNvSpPr/>
          <p:nvPr/>
        </p:nvSpPr>
        <p:spPr>
          <a:xfrm>
            <a:off x="4950372" y="4616972"/>
            <a:ext cx="6416566" cy="161040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t>Although California has the most electoral college votes and Wyoming and Washington, D.C. have the fewest the people of Washington, D.C. and Wyoming actually have greater relative power than the people of California!  (California 1:410, 647 against Wyoming 1: 134,783)</a:t>
            </a:r>
            <a:endParaRPr lang="en-US" dirty="0"/>
          </a:p>
        </p:txBody>
      </p:sp>
    </p:spTree>
    <p:extLst>
      <p:ext uri="{BB962C8B-B14F-4D97-AF65-F5344CB8AC3E}">
        <p14:creationId xmlns:p14="http://schemas.microsoft.com/office/powerpoint/2010/main" val="1870711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4247"/>
            <a:ext cx="5076496" cy="4952492"/>
          </a:xfrm>
        </p:spPr>
        <p:txBody>
          <a:bodyPr/>
          <a:lstStyle/>
          <a:p>
            <a:r>
              <a:rPr lang="en-US" dirty="0" smtClean="0">
                <a:solidFill>
                  <a:schemeClr val="accent1">
                    <a:lumMod val="50000"/>
                  </a:schemeClr>
                </a:solidFill>
              </a:rPr>
              <a:t>Wyoming </a:t>
            </a:r>
            <a:br>
              <a:rPr lang="en-US" dirty="0" smtClean="0">
                <a:solidFill>
                  <a:schemeClr val="accent1">
                    <a:lumMod val="50000"/>
                  </a:schemeClr>
                </a:solidFill>
              </a:rPr>
            </a:br>
            <a:r>
              <a:rPr lang="en-US" dirty="0" smtClean="0">
                <a:solidFill>
                  <a:schemeClr val="accent1">
                    <a:lumMod val="50000"/>
                  </a:schemeClr>
                </a:solidFill>
              </a:rPr>
              <a:t>Washington, DC</a:t>
            </a:r>
            <a:br>
              <a:rPr lang="en-US" dirty="0" smtClean="0">
                <a:solidFill>
                  <a:schemeClr val="accent1">
                    <a:lumMod val="50000"/>
                  </a:schemeClr>
                </a:solidFill>
              </a:rPr>
            </a:br>
            <a:r>
              <a:rPr lang="en-US" dirty="0" smtClean="0">
                <a:solidFill>
                  <a:schemeClr val="accent1">
                    <a:lumMod val="50000"/>
                  </a:schemeClr>
                </a:solidFill>
              </a:rPr>
              <a:t>North Dakota</a:t>
            </a:r>
            <a:br>
              <a:rPr lang="en-US" dirty="0" smtClean="0">
                <a:solidFill>
                  <a:schemeClr val="accent1">
                    <a:lumMod val="50000"/>
                  </a:schemeClr>
                </a:solidFill>
              </a:rPr>
            </a:br>
            <a:r>
              <a:rPr lang="en-US" dirty="0" smtClean="0">
                <a:solidFill>
                  <a:schemeClr val="accent1">
                    <a:lumMod val="50000"/>
                  </a:schemeClr>
                </a:solidFill>
              </a:rPr>
              <a:t>South Dakota</a:t>
            </a:r>
            <a:br>
              <a:rPr lang="en-US" dirty="0" smtClean="0">
                <a:solidFill>
                  <a:schemeClr val="accent1">
                    <a:lumMod val="50000"/>
                  </a:schemeClr>
                </a:solidFill>
              </a:rPr>
            </a:br>
            <a:r>
              <a:rPr lang="en-US" dirty="0" smtClean="0">
                <a:solidFill>
                  <a:schemeClr val="accent1">
                    <a:lumMod val="50000"/>
                  </a:schemeClr>
                </a:solidFill>
              </a:rPr>
              <a:t>Montana</a:t>
            </a:r>
            <a:br>
              <a:rPr lang="en-US" dirty="0" smtClean="0">
                <a:solidFill>
                  <a:schemeClr val="accent1">
                    <a:lumMod val="50000"/>
                  </a:schemeClr>
                </a:solidFill>
              </a:rPr>
            </a:br>
            <a:r>
              <a:rPr lang="en-US" dirty="0" smtClean="0">
                <a:solidFill>
                  <a:schemeClr val="accent1">
                    <a:lumMod val="50000"/>
                  </a:schemeClr>
                </a:solidFill>
              </a:rPr>
              <a:t>Alaska</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t>The Electoral College awards each state it’s total number of legislators in votes.  Two senators + the number of representatives in the House of Representatives.</a:t>
            </a:r>
          </a:p>
          <a:p>
            <a:pPr marL="0" indent="0">
              <a:buNone/>
            </a:pPr>
            <a:endParaRPr lang="en-US" dirty="0"/>
          </a:p>
          <a:p>
            <a:pPr marL="0" indent="0">
              <a:buNone/>
            </a:pPr>
            <a:r>
              <a:rPr lang="en-US" dirty="0" smtClean="0"/>
              <a:t>For smaller states, this means they get at least three electoral college votes – even if their population is very, very small compared to other states. </a:t>
            </a:r>
          </a:p>
          <a:p>
            <a:pPr marL="0" indent="0">
              <a:buNone/>
            </a:pPr>
            <a:endParaRPr lang="en-US" dirty="0"/>
          </a:p>
          <a:p>
            <a:pPr marL="0" indent="0">
              <a:buNone/>
            </a:pPr>
            <a:r>
              <a:rPr lang="en-US" dirty="0" smtClean="0"/>
              <a:t>Hence, state like the ones listed to the left have disproportionately MORE INFLUENCE over the outcome of the election.  </a:t>
            </a:r>
            <a:endParaRPr lang="en-US" dirty="0"/>
          </a:p>
          <a:p>
            <a:pPr marL="0" indent="0">
              <a:buNone/>
            </a:pPr>
            <a:r>
              <a:rPr lang="en-US" dirty="0" smtClean="0"/>
              <a:t>For the most part, this gives rural votes an advantage in Presidential contests.  (All but Washington DC are rural states.)</a:t>
            </a:r>
            <a:endParaRPr lang="en-US" dirty="0"/>
          </a:p>
        </p:txBody>
      </p:sp>
    </p:spTree>
    <p:extLst>
      <p:ext uri="{BB962C8B-B14F-4D97-AF65-F5344CB8AC3E}">
        <p14:creationId xmlns:p14="http://schemas.microsoft.com/office/powerpoint/2010/main" val="590614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 Gore lost the 2000 Presidential Election…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66290" y="559678"/>
            <a:ext cx="7193544" cy="4595646"/>
          </a:xfrm>
        </p:spPr>
      </p:pic>
    </p:spTree>
    <p:extLst>
      <p:ext uri="{BB962C8B-B14F-4D97-AF65-F5344CB8AC3E}">
        <p14:creationId xmlns:p14="http://schemas.microsoft.com/office/powerpoint/2010/main" val="286084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166" y="1497724"/>
            <a:ext cx="9093444" cy="4360151"/>
          </a:xfrm>
        </p:spPr>
        <p:txBody>
          <a:bodyPr>
            <a:normAutofit fontScale="90000"/>
          </a:bodyPr>
          <a:lstStyle/>
          <a:p>
            <a:pPr algn="l"/>
            <a:r>
              <a:rPr lang="en-US" dirty="0" smtClean="0">
                <a:solidFill>
                  <a:schemeClr val="accent1">
                    <a:lumMod val="50000"/>
                  </a:schemeClr>
                </a:solidFill>
              </a:rPr>
              <a:t>Electoral College Voters Have Changed their votes in the past!</a:t>
            </a:r>
            <a:endParaRPr lang="en-US" dirty="0">
              <a:solidFill>
                <a:schemeClr val="accent1">
                  <a:lumMod val="50000"/>
                </a:schemeClr>
              </a:solidFill>
            </a:endParaRPr>
          </a:p>
        </p:txBody>
      </p:sp>
      <p:sp>
        <p:nvSpPr>
          <p:cNvPr id="4" name="Text Placeholder 3"/>
          <p:cNvSpPr>
            <a:spLocks noGrp="1"/>
          </p:cNvSpPr>
          <p:nvPr>
            <p:ph type="body" idx="1"/>
          </p:nvPr>
        </p:nvSpPr>
        <p:spPr>
          <a:xfrm>
            <a:off x="930166" y="290162"/>
            <a:ext cx="8945971" cy="819150"/>
          </a:xfrm>
        </p:spPr>
        <p:txBody>
          <a:bodyPr/>
          <a:lstStyle/>
          <a:p>
            <a:r>
              <a:rPr lang="en-US" dirty="0" smtClean="0">
                <a:solidFill>
                  <a:schemeClr val="accent1">
                    <a:lumMod val="50000"/>
                  </a:schemeClr>
                </a:solidFill>
              </a:rPr>
              <a:t>Can Electoral College Voters Change their Allegiances and Vote for Another Candidate? </a:t>
            </a:r>
            <a:endParaRPr lang="en-US" dirty="0">
              <a:solidFill>
                <a:schemeClr val="accent1">
                  <a:lumMod val="50000"/>
                </a:schemeClr>
              </a:solidFill>
            </a:endParaRPr>
          </a:p>
        </p:txBody>
      </p:sp>
    </p:spTree>
    <p:extLst>
      <p:ext uri="{BB962C8B-B14F-4D97-AF65-F5344CB8AC3E}">
        <p14:creationId xmlns:p14="http://schemas.microsoft.com/office/powerpoint/2010/main" val="3444469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69" y="1704618"/>
            <a:ext cx="11256579" cy="3286153"/>
          </a:xfrm>
        </p:spPr>
        <p:txBody>
          <a:bodyPr>
            <a:normAutofit fontScale="90000"/>
          </a:bodyPr>
          <a:lstStyle/>
          <a:p>
            <a:pPr algn="l"/>
            <a:r>
              <a:rPr lang="en-US" sz="5400" dirty="0" smtClean="0">
                <a:solidFill>
                  <a:schemeClr val="accent1">
                    <a:lumMod val="50000"/>
                  </a:schemeClr>
                </a:solidFill>
              </a:rPr>
              <a:t>The House of Representatives decides elections that end with no winner.  This happened in both 1824 and, sort-of, in 1876. </a:t>
            </a:r>
            <a:endParaRPr lang="en-US" sz="5400" dirty="0">
              <a:solidFill>
                <a:schemeClr val="accent1">
                  <a:lumMod val="50000"/>
                </a:schemeClr>
              </a:solidFill>
            </a:endParaRPr>
          </a:p>
        </p:txBody>
      </p:sp>
      <p:sp>
        <p:nvSpPr>
          <p:cNvPr id="3" name="Text Placeholder 2"/>
          <p:cNvSpPr>
            <a:spLocks noGrp="1"/>
          </p:cNvSpPr>
          <p:nvPr>
            <p:ph type="body" idx="1"/>
          </p:nvPr>
        </p:nvSpPr>
        <p:spPr>
          <a:xfrm>
            <a:off x="623369" y="400520"/>
            <a:ext cx="8401429" cy="819150"/>
          </a:xfrm>
        </p:spPr>
        <p:txBody>
          <a:bodyPr/>
          <a:lstStyle/>
          <a:p>
            <a:r>
              <a:rPr lang="en-US" dirty="0" smtClean="0">
                <a:solidFill>
                  <a:schemeClr val="accent1">
                    <a:lumMod val="50000"/>
                  </a:schemeClr>
                </a:solidFill>
              </a:rPr>
              <a:t>Who determines the President if no one wins a majority of the Electoral College? </a:t>
            </a:r>
            <a:endParaRPr lang="en-US" dirty="0">
              <a:solidFill>
                <a:schemeClr val="accent1">
                  <a:lumMod val="50000"/>
                </a:schemeClr>
              </a:solidFill>
            </a:endParaRPr>
          </a:p>
        </p:txBody>
      </p:sp>
    </p:spTree>
    <p:extLst>
      <p:ext uri="{BB962C8B-B14F-4D97-AF65-F5344CB8AC3E}">
        <p14:creationId xmlns:p14="http://schemas.microsoft.com/office/powerpoint/2010/main" val="2428179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Alternative Plans to the Electoral College System</a:t>
            </a:r>
            <a:endParaRPr lang="en-US" dirty="0"/>
          </a:p>
        </p:txBody>
      </p:sp>
      <p:sp>
        <p:nvSpPr>
          <p:cNvPr id="5" name="Content Placeholder 4"/>
          <p:cNvSpPr>
            <a:spLocks noGrp="1"/>
          </p:cNvSpPr>
          <p:nvPr>
            <p:ph idx="1"/>
          </p:nvPr>
        </p:nvSpPr>
        <p:spPr/>
        <p:txBody>
          <a:bodyPr>
            <a:normAutofit fontScale="92500" lnSpcReduction="10000"/>
          </a:bodyPr>
          <a:lstStyle/>
          <a:p>
            <a:pPr marL="457200" indent="-457200">
              <a:buFont typeface="+mj-lt"/>
              <a:buAutoNum type="arabicPeriod"/>
            </a:pPr>
            <a:r>
              <a:rPr lang="en-US" b="1" i="1" dirty="0" smtClean="0">
                <a:solidFill>
                  <a:schemeClr val="accent1">
                    <a:lumMod val="50000"/>
                  </a:schemeClr>
                </a:solidFill>
                <a:effectLst>
                  <a:outerShdw blurRad="38100" dist="38100" dir="2700000" algn="tl">
                    <a:srgbClr val="000000">
                      <a:alpha val="43137"/>
                    </a:srgbClr>
                  </a:outerShdw>
                </a:effectLst>
              </a:rPr>
              <a:t>The District or Proportional Plan </a:t>
            </a:r>
            <a:r>
              <a:rPr lang="en-US" dirty="0" smtClean="0"/>
              <a:t>– Two Electors would be bound to vote for whatever candidate won a majority of the popular vote; however, the remaining electors would vote for the winner of the particular districts they represented. </a:t>
            </a:r>
          </a:p>
          <a:p>
            <a:pPr marL="457200" indent="-457200">
              <a:buFont typeface="+mj-lt"/>
              <a:buAutoNum type="arabicPeriod"/>
            </a:pPr>
            <a:endParaRPr lang="en-US" dirty="0"/>
          </a:p>
          <a:p>
            <a:pPr marL="457200" indent="-457200">
              <a:buFont typeface="+mj-lt"/>
              <a:buAutoNum type="arabicPeriod"/>
            </a:pPr>
            <a:r>
              <a:rPr lang="en-US" b="1" i="1" u="sng" dirty="0" smtClean="0">
                <a:solidFill>
                  <a:schemeClr val="accent1">
                    <a:lumMod val="50000"/>
                  </a:schemeClr>
                </a:solidFill>
                <a:effectLst>
                  <a:outerShdw blurRad="38100" dist="38100" dir="2700000" algn="tl">
                    <a:srgbClr val="000000">
                      <a:alpha val="43137"/>
                    </a:srgbClr>
                  </a:outerShdw>
                </a:effectLst>
              </a:rPr>
              <a:t>The Direct Popular Election </a:t>
            </a:r>
            <a:r>
              <a:rPr lang="en-US" dirty="0" smtClean="0"/>
              <a:t>– This is a plan to ban the Electoral College all together and determine the winner of the Presidency based exclusively on the popular vote. </a:t>
            </a:r>
          </a:p>
          <a:p>
            <a:pPr marL="457200" indent="-457200">
              <a:buFont typeface="+mj-lt"/>
              <a:buAutoNum type="arabicPeriod"/>
            </a:pPr>
            <a:endParaRPr lang="en-US" dirty="0"/>
          </a:p>
          <a:p>
            <a:pPr marL="457200" indent="-457200">
              <a:buFont typeface="+mj-lt"/>
              <a:buAutoNum type="arabicPeriod"/>
            </a:pPr>
            <a:r>
              <a:rPr lang="en-US" b="1" i="1" u="sng" dirty="0" smtClean="0">
                <a:solidFill>
                  <a:schemeClr val="accent1">
                    <a:lumMod val="50000"/>
                  </a:schemeClr>
                </a:solidFill>
                <a:effectLst>
                  <a:outerShdw blurRad="38100" dist="38100" dir="2700000" algn="tl">
                    <a:srgbClr val="000000">
                      <a:alpha val="43137"/>
                    </a:srgbClr>
                  </a:outerShdw>
                </a:effectLst>
              </a:rPr>
              <a:t>The National Popular Vote Plan </a:t>
            </a:r>
            <a:r>
              <a:rPr lang="en-US" dirty="0" smtClean="0"/>
              <a:t>– Each state legislature would pass a law pledging to award all of the state’s Electoral College votes to the winner of the popular vote.  This plan would go into effect as soon as 270 Electoral College votes worth of state’s legislatures approved of the plan. </a:t>
            </a:r>
            <a:endParaRPr lang="en-US" dirty="0"/>
          </a:p>
        </p:txBody>
      </p:sp>
    </p:spTree>
    <p:extLst>
      <p:ext uri="{BB962C8B-B14F-4D97-AF65-F5344CB8AC3E}">
        <p14:creationId xmlns:p14="http://schemas.microsoft.com/office/powerpoint/2010/main" val="109562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59678"/>
            <a:ext cx="3815255" cy="4952492"/>
          </a:xfrm>
        </p:spPr>
        <p:txBody>
          <a:bodyPr>
            <a:normAutofit fontScale="90000"/>
          </a:bodyPr>
          <a:lstStyle/>
          <a:p>
            <a:pPr algn="l"/>
            <a:r>
              <a:rPr lang="en-US" sz="3200" b="1" i="0" u="sng" dirty="0" smtClean="0">
                <a:solidFill>
                  <a:schemeClr val="accent1">
                    <a:lumMod val="50000"/>
                  </a:schemeClr>
                </a:solidFill>
                <a:effectLst>
                  <a:outerShdw blurRad="38100" dist="38100" dir="2700000" algn="tl">
                    <a:srgbClr val="000000">
                      <a:alpha val="43137"/>
                    </a:srgbClr>
                  </a:outerShdw>
                </a:effectLst>
              </a:rPr>
              <a:t>The Ten Winners: </a:t>
            </a:r>
            <a:r>
              <a:rPr lang="en-US" sz="3200" dirty="0" smtClean="0"/>
              <a:t/>
            </a:r>
            <a:br>
              <a:rPr lang="en-US" sz="3200" dirty="0" smtClean="0"/>
            </a:br>
            <a:r>
              <a:rPr lang="en-US" sz="3200" dirty="0" smtClean="0"/>
              <a:t>1.  California</a:t>
            </a:r>
            <a:br>
              <a:rPr lang="en-US" sz="3200" dirty="0" smtClean="0"/>
            </a:br>
            <a:r>
              <a:rPr lang="en-US" sz="3200" dirty="0" smtClean="0"/>
              <a:t>2.  Texas</a:t>
            </a:r>
            <a:br>
              <a:rPr lang="en-US" sz="3200" dirty="0" smtClean="0"/>
            </a:br>
            <a:r>
              <a:rPr lang="en-US" sz="3200" dirty="0" smtClean="0"/>
              <a:t>3.  New York</a:t>
            </a:r>
            <a:br>
              <a:rPr lang="en-US" sz="3200" dirty="0" smtClean="0"/>
            </a:br>
            <a:r>
              <a:rPr lang="en-US" sz="3200" dirty="0" smtClean="0"/>
              <a:t>4.  Florida</a:t>
            </a:r>
            <a:br>
              <a:rPr lang="en-US" sz="3200" dirty="0" smtClean="0"/>
            </a:br>
            <a:r>
              <a:rPr lang="en-US" sz="3200" dirty="0" smtClean="0"/>
              <a:t>5.  Pennsylvania</a:t>
            </a:r>
            <a:br>
              <a:rPr lang="en-US" sz="3200" dirty="0" smtClean="0"/>
            </a:br>
            <a:r>
              <a:rPr lang="en-US" sz="3200" dirty="0" smtClean="0"/>
              <a:t>6.  Illinois</a:t>
            </a:r>
            <a:br>
              <a:rPr lang="en-US" sz="3200" dirty="0" smtClean="0"/>
            </a:br>
            <a:r>
              <a:rPr lang="en-US" sz="3200" dirty="0" smtClean="0"/>
              <a:t>7.  Ohio</a:t>
            </a:r>
            <a:br>
              <a:rPr lang="en-US" sz="3200" dirty="0" smtClean="0"/>
            </a:br>
            <a:r>
              <a:rPr lang="en-US" sz="3200" dirty="0" smtClean="0"/>
              <a:t>8.  Michigan</a:t>
            </a:r>
            <a:br>
              <a:rPr lang="en-US" sz="3200" dirty="0" smtClean="0"/>
            </a:br>
            <a:r>
              <a:rPr lang="en-US" sz="3200" dirty="0" smtClean="0"/>
              <a:t>9.  North Carolina</a:t>
            </a:r>
            <a:br>
              <a:rPr lang="en-US" sz="3200" dirty="0" smtClean="0"/>
            </a:br>
            <a:r>
              <a:rPr lang="en-US" sz="3200" dirty="0" smtClean="0"/>
              <a:t>10.  New Jersey</a:t>
            </a:r>
            <a:br>
              <a:rPr lang="en-US" sz="3200" dirty="0" smtClean="0"/>
            </a:br>
            <a:r>
              <a:rPr lang="en-US" sz="3200" dirty="0" smtClean="0"/>
              <a:t>11.  Georgia</a:t>
            </a:r>
            <a:endParaRPr lang="en-US" sz="32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7146" y="559678"/>
            <a:ext cx="7806782" cy="4832129"/>
          </a:xfrm>
        </p:spPr>
      </p:pic>
    </p:spTree>
    <p:extLst>
      <p:ext uri="{BB962C8B-B14F-4D97-AF65-F5344CB8AC3E}">
        <p14:creationId xmlns:p14="http://schemas.microsoft.com/office/powerpoint/2010/main" val="299198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59678"/>
            <a:ext cx="4130567" cy="4952492"/>
          </a:xfrm>
        </p:spPr>
        <p:txBody>
          <a:bodyPr>
            <a:normAutofit/>
          </a:bodyPr>
          <a:lstStyle/>
          <a:p>
            <a:pPr algn="l"/>
            <a:r>
              <a:rPr lang="en-US" sz="3200" b="1" i="0" u="sng" dirty="0" smtClean="0">
                <a:solidFill>
                  <a:schemeClr val="accent1">
                    <a:lumMod val="50000"/>
                  </a:schemeClr>
                </a:solidFill>
                <a:effectLst>
                  <a:outerShdw blurRad="38100" dist="38100" dir="2700000" algn="tl">
                    <a:srgbClr val="000000">
                      <a:alpha val="43137"/>
                    </a:srgbClr>
                  </a:outerShdw>
                </a:effectLst>
              </a:rPr>
              <a:t>The Seven Least: </a:t>
            </a:r>
            <a:r>
              <a:rPr lang="en-US" sz="3200" dirty="0" smtClean="0"/>
              <a:t/>
            </a:r>
            <a:br>
              <a:rPr lang="en-US" sz="3200" dirty="0" smtClean="0"/>
            </a:br>
            <a:r>
              <a:rPr lang="en-US" sz="3200" dirty="0" smtClean="0"/>
              <a:t/>
            </a:r>
            <a:br>
              <a:rPr lang="en-US" sz="3200" dirty="0" smtClean="0"/>
            </a:br>
            <a:r>
              <a:rPr lang="en-US" sz="3200" dirty="0" smtClean="0"/>
              <a:t>1.  Alaska</a:t>
            </a:r>
            <a:br>
              <a:rPr lang="en-US" sz="3200" dirty="0" smtClean="0"/>
            </a:br>
            <a:r>
              <a:rPr lang="en-US" sz="3200" dirty="0" smtClean="0"/>
              <a:t>2.  Montana</a:t>
            </a:r>
            <a:br>
              <a:rPr lang="en-US" sz="3200" dirty="0" smtClean="0"/>
            </a:br>
            <a:r>
              <a:rPr lang="en-US" sz="3200" dirty="0" smtClean="0"/>
              <a:t>3.  Wyoming </a:t>
            </a:r>
            <a:br>
              <a:rPr lang="en-US" sz="3200" dirty="0" smtClean="0"/>
            </a:br>
            <a:r>
              <a:rPr lang="en-US" sz="3200" dirty="0" smtClean="0"/>
              <a:t>4.  North Dakota</a:t>
            </a:r>
            <a:br>
              <a:rPr lang="en-US" sz="3200" dirty="0" smtClean="0"/>
            </a:br>
            <a:r>
              <a:rPr lang="en-US" sz="3200" dirty="0" smtClean="0"/>
              <a:t>5.  South Dakota</a:t>
            </a:r>
            <a:br>
              <a:rPr lang="en-US" sz="3200" dirty="0" smtClean="0"/>
            </a:br>
            <a:r>
              <a:rPr lang="en-US" sz="3200" dirty="0" smtClean="0"/>
              <a:t>6.  Delaware</a:t>
            </a:r>
            <a:br>
              <a:rPr lang="en-US" sz="3200" dirty="0" smtClean="0"/>
            </a:br>
            <a:r>
              <a:rPr lang="en-US" sz="3200" dirty="0" smtClean="0"/>
              <a:t>7.  Vermont</a:t>
            </a:r>
            <a:br>
              <a:rPr lang="en-US" sz="3200" dirty="0" smtClean="0"/>
            </a:br>
            <a:r>
              <a:rPr lang="en-US" sz="3200" dirty="0" smtClean="0"/>
              <a:t>8.  Washington, DC*</a:t>
            </a:r>
            <a:endParaRPr lang="en-US" sz="32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7146" y="559678"/>
            <a:ext cx="7806782" cy="4832129"/>
          </a:xfrm>
        </p:spPr>
      </p:pic>
    </p:spTree>
    <p:extLst>
      <p:ext uri="{BB962C8B-B14F-4D97-AF65-F5344CB8AC3E}">
        <p14:creationId xmlns:p14="http://schemas.microsoft.com/office/powerpoint/2010/main" val="1117797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Virginia’s Electoral College Votes: </a:t>
            </a:r>
            <a:r>
              <a:rPr lang="en-US" dirty="0"/>
              <a:t/>
            </a:r>
            <a:br>
              <a:rPr lang="en-US" dirty="0"/>
            </a:br>
            <a:r>
              <a:rPr lang="en-US" sz="9600" dirty="0" smtClean="0">
                <a:solidFill>
                  <a:schemeClr val="accent1">
                    <a:lumMod val="50000"/>
                  </a:schemeClr>
                </a:solidFill>
                <a:effectLst>
                  <a:outerShdw blurRad="38100" dist="38100" dir="2700000" algn="tl">
                    <a:srgbClr val="000000">
                      <a:alpha val="43137"/>
                    </a:srgbClr>
                  </a:outerShdw>
                </a:effectLst>
              </a:rPr>
              <a:t>13</a:t>
            </a:r>
            <a:endParaRPr lang="en-US" sz="9600" dirty="0">
              <a:solidFill>
                <a:schemeClr val="accent1">
                  <a:lumMod val="50000"/>
                </a:schemeClr>
              </a:solidFill>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96493" y="559678"/>
            <a:ext cx="6827437" cy="5383922"/>
          </a:xfrm>
        </p:spPr>
      </p:pic>
    </p:spTree>
    <p:extLst>
      <p:ext uri="{BB962C8B-B14F-4D97-AF65-F5344CB8AC3E}">
        <p14:creationId xmlns:p14="http://schemas.microsoft.com/office/powerpoint/2010/main" val="634589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Shortest Route to Victory in the Electoral College</a:t>
            </a:r>
            <a:endParaRPr lang="en-US" dirty="0">
              <a:solidFill>
                <a:schemeClr val="accent1">
                  <a:lumMod val="50000"/>
                </a:schemeClr>
              </a:solidFill>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t>You need 270 states to win the Presidential Election, and you can acquire those votes by winning in as few as eleven states in the United States: </a:t>
            </a:r>
          </a:p>
          <a:p>
            <a:pPr marL="0" indent="0">
              <a:buNone/>
            </a:pPr>
            <a:r>
              <a:rPr lang="en-US" b="1" i="1" dirty="0" smtClean="0">
                <a:solidFill>
                  <a:schemeClr val="accent1">
                    <a:lumMod val="50000"/>
                  </a:schemeClr>
                </a:solidFill>
                <a:effectLst>
                  <a:outerShdw blurRad="38100" dist="38100" dir="2700000" algn="tl">
                    <a:srgbClr val="000000">
                      <a:alpha val="43137"/>
                    </a:srgbClr>
                  </a:outerShdw>
                </a:effectLst>
              </a:rPr>
              <a:t>1.  California</a:t>
            </a:r>
            <a:r>
              <a:rPr lang="en-US" b="1" i="1" dirty="0">
                <a:solidFill>
                  <a:schemeClr val="accent1">
                    <a:lumMod val="50000"/>
                  </a:schemeClr>
                </a:solidFill>
                <a:effectLst>
                  <a:outerShdw blurRad="38100" dist="38100" dir="2700000" algn="tl">
                    <a:srgbClr val="000000">
                      <a:alpha val="43137"/>
                    </a:srgbClr>
                  </a:outerShdw>
                </a:effectLst>
              </a:rPr>
              <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2.  Texas</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3.  New York</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4.  Florida</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5.  Pennsylvania</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6.  Illinois</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7.  Ohio</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8.  Michigan</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9.  North Carolina</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10.  New Jersey</a:t>
            </a:r>
            <a:br>
              <a:rPr lang="en-US" b="1" i="1" dirty="0">
                <a:solidFill>
                  <a:schemeClr val="accent1">
                    <a:lumMod val="50000"/>
                  </a:schemeClr>
                </a:solidFill>
                <a:effectLst>
                  <a:outerShdw blurRad="38100" dist="38100" dir="2700000" algn="tl">
                    <a:srgbClr val="000000">
                      <a:alpha val="43137"/>
                    </a:srgbClr>
                  </a:outerShdw>
                </a:effectLst>
              </a:rPr>
            </a:br>
            <a:r>
              <a:rPr lang="en-US" b="1" i="1" dirty="0">
                <a:solidFill>
                  <a:schemeClr val="accent1">
                    <a:lumMod val="50000"/>
                  </a:schemeClr>
                </a:solidFill>
                <a:effectLst>
                  <a:outerShdw blurRad="38100" dist="38100" dir="2700000" algn="tl">
                    <a:srgbClr val="000000">
                      <a:alpha val="43137"/>
                    </a:srgbClr>
                  </a:outerShdw>
                </a:effectLst>
              </a:rPr>
              <a:t>11.  </a:t>
            </a:r>
            <a:r>
              <a:rPr lang="en-US" b="1" i="1" dirty="0" smtClean="0">
                <a:solidFill>
                  <a:schemeClr val="accent1">
                    <a:lumMod val="50000"/>
                  </a:schemeClr>
                </a:solidFill>
                <a:effectLst>
                  <a:outerShdw blurRad="38100" dist="38100" dir="2700000" algn="tl">
                    <a:srgbClr val="000000">
                      <a:alpha val="43137"/>
                    </a:srgbClr>
                  </a:outerShdw>
                </a:effectLst>
              </a:rPr>
              <a:t>Georgia </a:t>
            </a:r>
          </a:p>
          <a:p>
            <a:pPr marL="0" indent="0">
              <a:buNone/>
            </a:pPr>
            <a:r>
              <a:rPr lang="en-US" dirty="0" smtClean="0"/>
              <a:t>This short list would win you 271 Electoral College votes and the Presidency – the other 39 states and the District of Columbia be damned!</a:t>
            </a:r>
          </a:p>
        </p:txBody>
      </p:sp>
    </p:spTree>
    <p:extLst>
      <p:ext uri="{BB962C8B-B14F-4D97-AF65-F5344CB8AC3E}">
        <p14:creationId xmlns:p14="http://schemas.microsoft.com/office/powerpoint/2010/main" val="3511003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campaign to be President of the United States of America?	 </a:t>
            </a:r>
            <a:endParaRPr lang="en-US" dirty="0"/>
          </a:p>
        </p:txBody>
      </p:sp>
      <p:sp>
        <p:nvSpPr>
          <p:cNvPr id="3" name="Content Placeholder 2"/>
          <p:cNvSpPr>
            <a:spLocks noGrp="1"/>
          </p:cNvSpPr>
          <p:nvPr>
            <p:ph idx="1"/>
          </p:nvPr>
        </p:nvSpPr>
        <p:spPr/>
        <p:txBody>
          <a:bodyPr/>
          <a:lstStyle/>
          <a:p>
            <a:pPr marL="0" indent="0">
              <a:buNone/>
            </a:pPr>
            <a:r>
              <a:rPr lang="en-US" dirty="0" smtClean="0"/>
              <a:t>Every Presidential campaign tries its best to put forward the best possible version of their own candidates – while diminishing the reputation of their rivals.  How?</a:t>
            </a:r>
          </a:p>
          <a:p>
            <a:pPr>
              <a:buFont typeface="Wingdings" panose="05000000000000000000" pitchFamily="2" charset="2"/>
              <a:buChar char="v"/>
            </a:pPr>
            <a:r>
              <a:rPr lang="en-US" dirty="0" smtClean="0">
                <a:solidFill>
                  <a:schemeClr val="accent1">
                    <a:lumMod val="50000"/>
                  </a:schemeClr>
                </a:solidFill>
              </a:rPr>
              <a:t>Radio interview</a:t>
            </a:r>
          </a:p>
          <a:p>
            <a:pPr>
              <a:buFont typeface="Wingdings" panose="05000000000000000000" pitchFamily="2" charset="2"/>
              <a:buChar char="v"/>
            </a:pPr>
            <a:r>
              <a:rPr lang="en-US" dirty="0" smtClean="0">
                <a:solidFill>
                  <a:schemeClr val="accent1">
                    <a:lumMod val="50000"/>
                  </a:schemeClr>
                </a:solidFill>
              </a:rPr>
              <a:t>Television interview</a:t>
            </a:r>
          </a:p>
          <a:p>
            <a:pPr>
              <a:buFont typeface="Wingdings" panose="05000000000000000000" pitchFamily="2" charset="2"/>
              <a:buChar char="v"/>
            </a:pPr>
            <a:r>
              <a:rPr lang="en-US" dirty="0" smtClean="0">
                <a:solidFill>
                  <a:schemeClr val="accent1">
                    <a:lumMod val="50000"/>
                  </a:schemeClr>
                </a:solidFill>
              </a:rPr>
              <a:t>Speeches</a:t>
            </a:r>
          </a:p>
          <a:p>
            <a:pPr>
              <a:buFont typeface="Wingdings" panose="05000000000000000000" pitchFamily="2" charset="2"/>
              <a:buChar char="v"/>
            </a:pPr>
            <a:r>
              <a:rPr lang="en-US" dirty="0" smtClean="0">
                <a:solidFill>
                  <a:schemeClr val="accent1">
                    <a:lumMod val="50000"/>
                  </a:schemeClr>
                </a:solidFill>
              </a:rPr>
              <a:t>Ads</a:t>
            </a:r>
          </a:p>
          <a:p>
            <a:pPr>
              <a:buFont typeface="Wingdings" panose="05000000000000000000" pitchFamily="2" charset="2"/>
              <a:buChar char="v"/>
            </a:pPr>
            <a:r>
              <a:rPr lang="en-US" dirty="0" smtClean="0">
                <a:solidFill>
                  <a:schemeClr val="accent1">
                    <a:lumMod val="50000"/>
                  </a:schemeClr>
                </a:solidFill>
              </a:rPr>
              <a:t>Direct Mail</a:t>
            </a:r>
          </a:p>
          <a:p>
            <a:pPr>
              <a:buFont typeface="Wingdings" panose="05000000000000000000" pitchFamily="2" charset="2"/>
              <a:buChar char="v"/>
            </a:pPr>
            <a:r>
              <a:rPr lang="en-US" dirty="0" smtClean="0">
                <a:solidFill>
                  <a:schemeClr val="accent1">
                    <a:lumMod val="50000"/>
                  </a:schemeClr>
                </a:solidFill>
              </a:rPr>
              <a:t>Internet, Facebook, Twitter, Instagram</a:t>
            </a:r>
          </a:p>
          <a:p>
            <a:pPr>
              <a:buFont typeface="Wingdings" panose="05000000000000000000" pitchFamily="2" charset="2"/>
              <a:buChar char="v"/>
            </a:pPr>
            <a:r>
              <a:rPr lang="en-US" dirty="0" smtClean="0">
                <a:solidFill>
                  <a:schemeClr val="accent1">
                    <a:lumMod val="50000"/>
                  </a:schemeClr>
                </a:solidFill>
              </a:rPr>
              <a:t>Press Conferences and Press Releases</a:t>
            </a:r>
          </a:p>
          <a:p>
            <a:pPr>
              <a:buFont typeface="Wingdings" panose="05000000000000000000" pitchFamily="2" charset="2"/>
              <a:buChar char="v"/>
            </a:pPr>
            <a:r>
              <a:rPr lang="en-US" dirty="0" smtClean="0">
                <a:solidFill>
                  <a:schemeClr val="accent1">
                    <a:lumMod val="50000"/>
                  </a:schemeClr>
                </a:solidFill>
              </a:rPr>
              <a:t>Stickers and Buttons</a:t>
            </a:r>
          </a:p>
          <a:p>
            <a:pPr>
              <a:buFont typeface="Wingdings" panose="05000000000000000000" pitchFamily="2" charset="2"/>
              <a:buChar char="v"/>
            </a:pPr>
            <a:r>
              <a:rPr lang="en-US" dirty="0" smtClean="0">
                <a:solidFill>
                  <a:schemeClr val="accent1">
                    <a:lumMod val="50000"/>
                  </a:schemeClr>
                </a:solidFill>
              </a:rPr>
              <a:t>Billboards and Posters</a:t>
            </a:r>
          </a:p>
        </p:txBody>
      </p:sp>
    </p:spTree>
    <p:extLst>
      <p:ext uri="{BB962C8B-B14F-4D97-AF65-F5344CB8AC3E}">
        <p14:creationId xmlns:p14="http://schemas.microsoft.com/office/powerpoint/2010/main" val="1942831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Swing Voters:  </a:t>
            </a:r>
            <a:br>
              <a:rPr lang="en-US" dirty="0" smtClean="0"/>
            </a:br>
            <a:r>
              <a:rPr lang="en-US" dirty="0" smtClean="0"/>
              <a:t>People who are still undecided – even after all that campaigning.</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8286" y="559677"/>
            <a:ext cx="6684528" cy="4816363"/>
          </a:xfrm>
        </p:spPr>
      </p:pic>
    </p:spTree>
    <p:extLst>
      <p:ext uri="{BB962C8B-B14F-4D97-AF65-F5344CB8AC3E}">
        <p14:creationId xmlns:p14="http://schemas.microsoft.com/office/powerpoint/2010/main" val="677324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903" y="559678"/>
            <a:ext cx="4186003" cy="4952492"/>
          </a:xfrm>
        </p:spPr>
        <p:txBody>
          <a:bodyPr>
            <a:normAutofit/>
          </a:bodyPr>
          <a:lstStyle/>
          <a:p>
            <a:pPr algn="l"/>
            <a:r>
              <a:rPr lang="en-US" sz="3200" dirty="0" smtClean="0"/>
              <a:t>The Battleground States: </a:t>
            </a:r>
            <a:br>
              <a:rPr lang="en-US" sz="3200" dirty="0" smtClean="0"/>
            </a:br>
            <a:r>
              <a:rPr lang="en-US" sz="3200" dirty="0"/>
              <a:t/>
            </a:r>
            <a:br>
              <a:rPr lang="en-US" sz="3200" dirty="0"/>
            </a:br>
            <a:r>
              <a:rPr lang="en-US" sz="3200" dirty="0">
                <a:solidFill>
                  <a:schemeClr val="accent1">
                    <a:lumMod val="50000"/>
                  </a:schemeClr>
                </a:solidFill>
              </a:rPr>
              <a:t>Pennsylvania</a:t>
            </a:r>
            <a:br>
              <a:rPr lang="en-US" sz="3200" dirty="0">
                <a:solidFill>
                  <a:schemeClr val="accent1">
                    <a:lumMod val="50000"/>
                  </a:schemeClr>
                </a:solidFill>
              </a:rPr>
            </a:br>
            <a:r>
              <a:rPr lang="en-US" sz="3200" dirty="0">
                <a:solidFill>
                  <a:schemeClr val="accent1">
                    <a:lumMod val="50000"/>
                  </a:schemeClr>
                </a:solidFill>
              </a:rPr>
              <a:t>Ohio</a:t>
            </a:r>
            <a:br>
              <a:rPr lang="en-US" sz="3200" dirty="0">
                <a:solidFill>
                  <a:schemeClr val="accent1">
                    <a:lumMod val="50000"/>
                  </a:schemeClr>
                </a:solidFill>
              </a:rPr>
            </a:br>
            <a:r>
              <a:rPr lang="en-US" sz="3200" dirty="0">
                <a:solidFill>
                  <a:schemeClr val="accent1">
                    <a:lumMod val="50000"/>
                  </a:schemeClr>
                </a:solidFill>
              </a:rPr>
              <a:t>Florida</a:t>
            </a:r>
            <a:br>
              <a:rPr lang="en-US" sz="3200" dirty="0">
                <a:solidFill>
                  <a:schemeClr val="accent1">
                    <a:lumMod val="50000"/>
                  </a:schemeClr>
                </a:solidFill>
              </a:rPr>
            </a:br>
            <a:r>
              <a:rPr lang="en-US" sz="3200" dirty="0">
                <a:solidFill>
                  <a:schemeClr val="accent1">
                    <a:lumMod val="50000"/>
                  </a:schemeClr>
                </a:solidFill>
              </a:rPr>
              <a:t>Virginia</a:t>
            </a:r>
            <a:br>
              <a:rPr lang="en-US" sz="3200" dirty="0">
                <a:solidFill>
                  <a:schemeClr val="accent1">
                    <a:lumMod val="50000"/>
                  </a:schemeClr>
                </a:solidFill>
              </a:rPr>
            </a:br>
            <a:r>
              <a:rPr lang="en-US" sz="3200" dirty="0">
                <a:solidFill>
                  <a:schemeClr val="accent1">
                    <a:lumMod val="50000"/>
                  </a:schemeClr>
                </a:solidFill>
              </a:rPr>
              <a:t>Colorado</a:t>
            </a:r>
            <a:br>
              <a:rPr lang="en-US" sz="3200" dirty="0">
                <a:solidFill>
                  <a:schemeClr val="accent1">
                    <a:lumMod val="50000"/>
                  </a:schemeClr>
                </a:solidFill>
              </a:rPr>
            </a:br>
            <a:r>
              <a:rPr lang="en-US" sz="3200" dirty="0">
                <a:solidFill>
                  <a:schemeClr val="accent1">
                    <a:lumMod val="50000"/>
                  </a:schemeClr>
                </a:solidFill>
              </a:rPr>
              <a:t>Iowa</a:t>
            </a:r>
            <a:br>
              <a:rPr lang="en-US" sz="3200" dirty="0">
                <a:solidFill>
                  <a:schemeClr val="accent1">
                    <a:lumMod val="50000"/>
                  </a:schemeClr>
                </a:solidFill>
              </a:rPr>
            </a:br>
            <a:r>
              <a:rPr lang="en-US" sz="3200" dirty="0" smtClean="0">
                <a:solidFill>
                  <a:schemeClr val="accent1">
                    <a:lumMod val="50000"/>
                  </a:schemeClr>
                </a:solidFill>
              </a:rPr>
              <a:t>Nevada</a:t>
            </a:r>
            <a:br>
              <a:rPr lang="en-US" sz="3200" dirty="0" smtClean="0">
                <a:solidFill>
                  <a:schemeClr val="accent1">
                    <a:lumMod val="50000"/>
                  </a:schemeClr>
                </a:solidFill>
              </a:rPr>
            </a:br>
            <a:r>
              <a:rPr lang="en-US" sz="3200" dirty="0" smtClean="0">
                <a:solidFill>
                  <a:schemeClr val="accent1">
                    <a:lumMod val="50000"/>
                  </a:schemeClr>
                </a:solidFill>
              </a:rPr>
              <a:t>North Carolina</a:t>
            </a:r>
            <a:endParaRPr lang="en-US" sz="3200" dirty="0">
              <a:solidFill>
                <a:schemeClr val="accent1">
                  <a:lumMod val="50000"/>
                </a:schemeClr>
              </a:solidFill>
            </a:endParaRPr>
          </a:p>
        </p:txBody>
      </p:sp>
      <p:sp>
        <p:nvSpPr>
          <p:cNvPr id="3" name="Content Placeholder 2"/>
          <p:cNvSpPr>
            <a:spLocks noGrp="1"/>
          </p:cNvSpPr>
          <p:nvPr>
            <p:ph idx="1"/>
          </p:nvPr>
        </p:nvSpPr>
        <p:spPr>
          <a:xfrm>
            <a:off x="4595905" y="559678"/>
            <a:ext cx="7180935" cy="5655156"/>
          </a:xfrm>
        </p:spPr>
        <p:txBody>
          <a:bodyPr>
            <a:normAutofit/>
          </a:bodyPr>
          <a:lstStyle/>
          <a:p>
            <a:pPr marL="0" indent="0">
              <a:buNone/>
            </a:pPr>
            <a:r>
              <a:rPr lang="en-US" sz="1800" dirty="0" smtClean="0">
                <a:solidFill>
                  <a:schemeClr val="accent1">
                    <a:lumMod val="50000"/>
                  </a:schemeClr>
                </a:solidFill>
              </a:rPr>
              <a:t>States like California or Texas are very important to the Presidential campaign; however, they are not considered battleground states.  California is notoriously liberal and almost always goes to the Democratic candidate.  Texas is notoriously conservative and votes Republican.  Candidates are far, far more concerned with state that “swing” back and forth between parties depending on the candidates: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9418" b="-4010"/>
          <a:stretch/>
        </p:blipFill>
        <p:spPr>
          <a:xfrm>
            <a:off x="5242033" y="2774731"/>
            <a:ext cx="5242559" cy="3719236"/>
          </a:xfrm>
          <a:prstGeom prst="rect">
            <a:avLst/>
          </a:prstGeom>
        </p:spPr>
      </p:pic>
    </p:spTree>
    <p:extLst>
      <p:ext uri="{BB962C8B-B14F-4D97-AF65-F5344CB8AC3E}">
        <p14:creationId xmlns:p14="http://schemas.microsoft.com/office/powerpoint/2010/main" val="17477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Presidential Debates: </a:t>
            </a:r>
            <a:br>
              <a:rPr lang="en-US" sz="3600" dirty="0" smtClean="0"/>
            </a:br>
            <a:r>
              <a:rPr lang="en-US" sz="3600" dirty="0" smtClean="0"/>
              <a:t>Do they matter?</a:t>
            </a:r>
            <a:endParaRPr lang="en-US" sz="36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945117" y="559678"/>
            <a:ext cx="6973010" cy="3933493"/>
          </a:xfrm>
        </p:spPr>
      </p:pic>
      <p:sp>
        <p:nvSpPr>
          <p:cNvPr id="5" name="Content Placeholder 4"/>
          <p:cNvSpPr>
            <a:spLocks noGrp="1"/>
          </p:cNvSpPr>
          <p:nvPr>
            <p:ph sz="half" idx="2"/>
          </p:nvPr>
        </p:nvSpPr>
        <p:spPr>
          <a:xfrm>
            <a:off x="5181600" y="4493171"/>
            <a:ext cx="6248400" cy="1701523"/>
          </a:xfrm>
        </p:spPr>
        <p:txBody>
          <a:bodyPr/>
          <a:lstStyle/>
          <a:p>
            <a:pPr marL="0" indent="0">
              <a:buNone/>
            </a:pPr>
            <a:r>
              <a:rPr lang="en-US" dirty="0"/>
              <a:t>Although they are usually very fun to watch, debates tend to </a:t>
            </a:r>
            <a:r>
              <a:rPr lang="en-US" b="1" i="1" u="sng" dirty="0">
                <a:effectLst>
                  <a:outerShdw blurRad="38100" dist="38100" dir="2700000" algn="tl">
                    <a:srgbClr val="000000">
                      <a:alpha val="43137"/>
                    </a:srgbClr>
                  </a:outerShdw>
                </a:effectLst>
              </a:rPr>
              <a:t>reinforce what people already believe </a:t>
            </a:r>
            <a:r>
              <a:rPr lang="en-US" dirty="0"/>
              <a:t>about the candidates.  Only rarely do Presidential Debates change the outcome of the election.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420" y="2288133"/>
            <a:ext cx="1730794" cy="3395583"/>
          </a:xfrm>
          <a:prstGeom prst="rect">
            <a:avLst/>
          </a:prstGeom>
        </p:spPr>
      </p:pic>
    </p:spTree>
    <p:extLst>
      <p:ext uri="{BB962C8B-B14F-4D97-AF65-F5344CB8AC3E}">
        <p14:creationId xmlns:p14="http://schemas.microsoft.com/office/powerpoint/2010/main" val="1816764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Presidential Electors</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25531" r="25531"/>
          <a:stretch>
            <a:fillRect/>
          </a:stretch>
        </p:blipFill>
        <p:spPr/>
      </p:pic>
      <p:sp>
        <p:nvSpPr>
          <p:cNvPr id="7" name="Text Placeholder 6"/>
          <p:cNvSpPr>
            <a:spLocks noGrp="1"/>
          </p:cNvSpPr>
          <p:nvPr>
            <p:ph type="body" sz="half" idx="2"/>
          </p:nvPr>
        </p:nvSpPr>
        <p:spPr/>
        <p:txBody>
          <a:bodyPr/>
          <a:lstStyle/>
          <a:p>
            <a:pPr algn="l"/>
            <a:r>
              <a:rPr lang="en-US" dirty="0" smtClean="0"/>
              <a:t>Presidential Electors are the people who actually vote for President as a result of the elections.  They are supposed to vote for the people they are committed to today; however, the Founding Fathers probably expected that these men would “use their own judgment” and select the people they considered the most qualified for the job – let the voters be damned!  Seriously, who are these people?</a:t>
            </a:r>
            <a:endParaRPr lang="en-US" dirty="0"/>
          </a:p>
        </p:txBody>
      </p:sp>
    </p:spTree>
    <p:extLst>
      <p:ext uri="{BB962C8B-B14F-4D97-AF65-F5344CB8AC3E}">
        <p14:creationId xmlns:p14="http://schemas.microsoft.com/office/powerpoint/2010/main" val="1984572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Electors</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698" b="11698"/>
          <a:stretch>
            <a:fillRect/>
          </a:stretch>
        </p:blipFill>
        <p:spPr/>
      </p:pic>
      <p:sp>
        <p:nvSpPr>
          <p:cNvPr id="4" name="Text Placeholder 3"/>
          <p:cNvSpPr>
            <a:spLocks noGrp="1"/>
          </p:cNvSpPr>
          <p:nvPr>
            <p:ph type="body" sz="half" idx="2"/>
          </p:nvPr>
        </p:nvSpPr>
        <p:spPr/>
        <p:txBody>
          <a:bodyPr/>
          <a:lstStyle/>
          <a:p>
            <a:pPr algn="l"/>
            <a:r>
              <a:rPr lang="en-US" dirty="0" smtClean="0"/>
              <a:t>Except for in Maine and in Nebraska, Presidential Electors are selected in winner-take-all majority rule elections.  In other words, if 50.1% of the voters in Virginia vote for the Democrat and 49.9% vote for the Republican, the Democratic Candidate wins all of the Electoral College Votes. </a:t>
            </a:r>
            <a:endParaRPr lang="en-US" dirty="0"/>
          </a:p>
        </p:txBody>
      </p:sp>
    </p:spTree>
    <p:extLst>
      <p:ext uri="{BB962C8B-B14F-4D97-AF65-F5344CB8AC3E}">
        <p14:creationId xmlns:p14="http://schemas.microsoft.com/office/powerpoint/2010/main" val="530785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When does the actual Electoral College Vote take place?</a:t>
            </a:r>
            <a:endParaRPr lang="en-US" dirty="0"/>
          </a:p>
        </p:txBody>
      </p:sp>
      <p:sp>
        <p:nvSpPr>
          <p:cNvPr id="6" name="Content Placeholder 5"/>
          <p:cNvSpPr>
            <a:spLocks noGrp="1"/>
          </p:cNvSpPr>
          <p:nvPr>
            <p:ph idx="1"/>
          </p:nvPr>
        </p:nvSpPr>
        <p:spPr>
          <a:xfrm>
            <a:off x="5181600" y="569066"/>
            <a:ext cx="6248398" cy="975955"/>
          </a:xfrm>
        </p:spPr>
        <p:txBody>
          <a:bodyPr/>
          <a:lstStyle/>
          <a:p>
            <a:r>
              <a:rPr lang="en-US" dirty="0" smtClean="0"/>
              <a:t>It takes place in January, just a few weeks after the Presidential Election has taken place. </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0315" y="1742048"/>
            <a:ext cx="4094305" cy="4400082"/>
          </a:xfrm>
          <a:prstGeom prst="rect">
            <a:avLst/>
          </a:prstGeom>
        </p:spPr>
      </p:pic>
    </p:spTree>
    <p:extLst>
      <p:ext uri="{BB962C8B-B14F-4D97-AF65-F5344CB8AC3E}">
        <p14:creationId xmlns:p14="http://schemas.microsoft.com/office/powerpoint/2010/main" val="2954032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Flaws of the Electoral College System</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solidFill>
                  <a:schemeClr val="accent1">
                    <a:lumMod val="50000"/>
                  </a:schemeClr>
                </a:solidFill>
              </a:rPr>
              <a:t>The Winner of the popular vote does not always win the Presidency!  Andrew Jackson (1824), Samuel Tilden (1876), and Al Gore (2000) can all tell you a sad story about this!</a:t>
            </a:r>
          </a:p>
          <a:p>
            <a:pPr marL="457200" indent="-457200">
              <a:buFont typeface="+mj-lt"/>
              <a:buAutoNum type="arabicPeriod"/>
            </a:pPr>
            <a:endParaRPr lang="en-US" dirty="0">
              <a:solidFill>
                <a:schemeClr val="accent1">
                  <a:lumMod val="50000"/>
                </a:schemeClr>
              </a:solidFill>
            </a:endParaRPr>
          </a:p>
          <a:p>
            <a:pPr marL="457200" indent="-457200">
              <a:buFont typeface="+mj-lt"/>
              <a:buAutoNum type="arabicPeriod"/>
            </a:pPr>
            <a:r>
              <a:rPr lang="en-US" dirty="0" smtClean="0">
                <a:solidFill>
                  <a:schemeClr val="accent1">
                    <a:lumMod val="50000"/>
                  </a:schemeClr>
                </a:solidFill>
              </a:rPr>
              <a:t>The electors who pledge to vote for a particular candidate can actually vote for whoever they want to!</a:t>
            </a:r>
          </a:p>
          <a:p>
            <a:pPr marL="457200" indent="-457200">
              <a:buFont typeface="+mj-lt"/>
              <a:buAutoNum type="arabicPeriod"/>
            </a:pPr>
            <a:endParaRPr lang="en-US" dirty="0">
              <a:solidFill>
                <a:schemeClr val="accent1">
                  <a:lumMod val="50000"/>
                </a:schemeClr>
              </a:solidFill>
            </a:endParaRPr>
          </a:p>
          <a:p>
            <a:pPr marL="457200" indent="-457200">
              <a:buFont typeface="+mj-lt"/>
              <a:buAutoNum type="arabicPeriod"/>
            </a:pPr>
            <a:r>
              <a:rPr lang="en-US" dirty="0" smtClean="0">
                <a:solidFill>
                  <a:schemeClr val="accent1">
                    <a:lumMod val="50000"/>
                  </a:schemeClr>
                </a:solidFill>
              </a:rPr>
              <a:t>If no candidate wins a majority of the votes, the House of Representatives determines the winner of the Election – if they can!</a:t>
            </a:r>
          </a:p>
        </p:txBody>
      </p:sp>
    </p:spTree>
    <p:extLst>
      <p:ext uri="{BB962C8B-B14F-4D97-AF65-F5344CB8AC3E}">
        <p14:creationId xmlns:p14="http://schemas.microsoft.com/office/powerpoint/2010/main" val="2272849635"/>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majorFont>
      <a:minorFont>
        <a:latin typeface="Corbel" panose="020B0503020204020204"/>
        <a:ea typeface=""/>
        <a:cs typeface=""/>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TM10001103[[fn=Headlines]]</Template>
  <TotalTime>82</TotalTime>
  <Words>854</Words>
  <Application>Microsoft Office PowerPoint</Application>
  <PresentationFormat>Widescreen</PresentationFormat>
  <Paragraphs>57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Century Schoolbook</vt:lpstr>
      <vt:lpstr>Corbel</vt:lpstr>
      <vt:lpstr>Wingdings</vt:lpstr>
      <vt:lpstr>Headlines</vt:lpstr>
      <vt:lpstr>The Electoral College</vt:lpstr>
      <vt:lpstr>How do you campaign to be President of the United States of America?  </vt:lpstr>
      <vt:lpstr>Swing Voters:   People who are still undecided – even after all that campaigning.</vt:lpstr>
      <vt:lpstr>The Battleground States:   Pennsylvania Ohio Florida Virginia Colorado Iowa Nevada North Carolina</vt:lpstr>
      <vt:lpstr>Presidential Debates:  Do they matter?</vt:lpstr>
      <vt:lpstr>The Presidential Electors</vt:lpstr>
      <vt:lpstr>Choosing Electors</vt:lpstr>
      <vt:lpstr>When does the actual Electoral College Vote take place?</vt:lpstr>
      <vt:lpstr>Three Flaws of the Electoral College System</vt:lpstr>
      <vt:lpstr>The Winner Take All System Distorts the Popular Vote</vt:lpstr>
      <vt:lpstr>Wyoming  Washington, DC North Dakota South Dakota Montana Alaska</vt:lpstr>
      <vt:lpstr>Al Gore lost the 2000 Presidential Election…</vt:lpstr>
      <vt:lpstr>Electoral College Voters Have Changed their votes in the past!</vt:lpstr>
      <vt:lpstr>The House of Representatives decides elections that end with no winner.  This happened in both 1824 and, sort-of, in 1876. </vt:lpstr>
      <vt:lpstr>Alternative Plans to the Electoral College System</vt:lpstr>
      <vt:lpstr>The Ten Winners:  1.  California 2.  Texas 3.  New York 4.  Florida 5.  Pennsylvania 6.  Illinois 7.  Ohio 8.  Michigan 9.  North Carolina 10.  New Jersey 11.  Georgia</vt:lpstr>
      <vt:lpstr>The Seven Least:   1.  Alaska 2.  Montana 3.  Wyoming  4.  North Dakota 5.  South Dakota 6.  Delaware 7.  Vermont 8.  Washington, DC*</vt:lpstr>
      <vt:lpstr>Virginia’s Electoral College Votes:  13</vt:lpstr>
      <vt:lpstr>The Shortest Route to Victory in the Electoral College</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Electoral College</dc:title>
  <dc:creator>Adam Henry</dc:creator>
  <cp:lastModifiedBy>Adam Henry</cp:lastModifiedBy>
  <cp:revision>10</cp:revision>
  <dcterms:created xsi:type="dcterms:W3CDTF">2015-07-07T23:43:45Z</dcterms:created>
  <dcterms:modified xsi:type="dcterms:W3CDTF">2015-07-08T01:06:05Z</dcterms:modified>
</cp:coreProperties>
</file>